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57" r:id="rId4"/>
    <p:sldId id="261" r:id="rId5"/>
    <p:sldId id="271" r:id="rId6"/>
    <p:sldId id="263" r:id="rId7"/>
    <p:sldId id="274" r:id="rId8"/>
    <p:sldId id="275" r:id="rId9"/>
    <p:sldId id="280" r:id="rId10"/>
    <p:sldId id="282" r:id="rId11"/>
    <p:sldId id="283" r:id="rId12"/>
    <p:sldId id="284" r:id="rId13"/>
    <p:sldId id="273" r:id="rId14"/>
    <p:sldId id="278" r:id="rId15"/>
    <p:sldId id="265" r:id="rId16"/>
    <p:sldId id="267" r:id="rId17"/>
    <p:sldId id="259" r:id="rId18"/>
    <p:sldId id="260" r:id="rId19"/>
    <p:sldId id="268" r:id="rId20"/>
    <p:sldId id="272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7c6b0c831_1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7c6b0c831_1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7c6b0c831_1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7c6b0c831_14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1473cc8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1473cc8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785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1473cc8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1473cc8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13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1473cc8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b1473cc8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982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7b5f2560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7b5f2560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w="9525" cap="flat" cmpd="thinThick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69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nc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com/blog/hinchcliffe/running-your-soa-like-a-web-startup/525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APIs and API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December 2019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3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27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>
            <a:spLocks noGrp="1"/>
          </p:cNvSpPr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r>
              <a:rPr lang="en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r>
              <a:rPr lang="en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61795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en" sz="48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/>
            <a:endParaRPr sz="48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/>
            <a:r>
              <a:rPr lang="en" sz="23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" sz="22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/>
            <a:r>
              <a:rPr lang="en" sz="22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/>
            <a:r>
              <a:rPr lang="en" sz="22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/>
            <a:r>
              <a:rPr lang="en" sz="22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7602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0;p31"/>
          <p:cNvSpPr txBox="1">
            <a:spLocks/>
          </p:cNvSpPr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90"/>
            </a:srgb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>
                <a:solidFill>
                  <a:srgbClr val="FF5000"/>
                </a:solidFill>
              </a:rPr>
              <a:t>The Global Impact</a:t>
            </a:r>
          </a:p>
        </p:txBody>
      </p:sp>
      <p:sp>
        <p:nvSpPr>
          <p:cNvPr id="5" name="Google Shape;291;p31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850"/>
            </a:srgbClr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292;p31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850"/>
            </a:srgbClr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Google Shape;293;p31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850"/>
            </a:srgbClr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44952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sz="7200" b="1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sz="1800" b="1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994770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Opportunities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9526" y="1417638"/>
            <a:ext cx="4813140" cy="323751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93660" y="4996126"/>
            <a:ext cx="8508743" cy="1110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19269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+mj-lt"/>
                <a:cs typeface="ＭＳ Ｐゴシック" charset="0"/>
              </a:rPr>
              <a:t>“</a:t>
            </a:r>
            <a:r>
              <a:rPr lang="en-US" sz="2000" dirty="0">
                <a:cs typeface="ＭＳ Ｐゴシック" charset="0"/>
              </a:rPr>
              <a:t>APIs create a new relationship opportunity –</a:t>
            </a:r>
          </a:p>
          <a:p>
            <a:pPr algn="ctr"/>
            <a:r>
              <a:rPr lang="en-US" sz="2000" dirty="0">
                <a:cs typeface="ＭＳ Ｐゴシック" charset="0"/>
              </a:rPr>
              <a:t>B2D; Business to Developer, that creates</a:t>
            </a:r>
          </a:p>
          <a:p>
            <a:pPr algn="ctr"/>
            <a:r>
              <a:rPr lang="en-US" sz="2000" dirty="0">
                <a:cs typeface="ＭＳ Ｐゴシック" charset="0"/>
              </a:rPr>
              <a:t>direct B2C, B2B and indirect B2C relations</a:t>
            </a:r>
            <a:r>
              <a:rPr lang="en-US" sz="2000" dirty="0">
                <a:latin typeface="+mj-lt"/>
                <a:cs typeface="ＭＳ Ｐゴシック" charset="0"/>
              </a:rPr>
              <a:t>”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619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Running your SOA like a Web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</p:spPr>
        <p:txBody>
          <a:bodyPr wrap="square" lIns="91432" tIns="45717" rIns="91432" bIns="45717">
            <a:spAutoFit/>
          </a:bodyPr>
          <a:lstStyle/>
          <a:p>
            <a:r>
              <a:rPr lang="en-US" dirty="0">
                <a:latin typeface="Montserrat"/>
                <a:cs typeface="Montserrat"/>
                <a:hlinkClick r:id="rId3"/>
              </a:rPr>
              <a:t>http://www.zdnet.com/blog/hinchcliffe/running-your-soa-like-a-web-startup/525</a:t>
            </a:r>
            <a:r>
              <a:rPr lang="en-US" dirty="0">
                <a:latin typeface="Montserrat"/>
                <a:cs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1513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API Manager Components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92" y="1330523"/>
            <a:ext cx="7768828" cy="488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32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Understanding the Flow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US" sz="2100"/>
              <a:t>API Creator adds API into API Manager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[Optionally provides Sandbox endpoint]</a:t>
            </a:r>
          </a:p>
          <a:p>
            <a:pPr>
              <a:spcBef>
                <a:spcPts val="439"/>
              </a:spcBef>
            </a:pPr>
            <a:r>
              <a:rPr lang="en-US" sz="2100"/>
              <a:t>API Publisher approves publish</a:t>
            </a:r>
          </a:p>
          <a:p>
            <a:pPr>
              <a:spcBef>
                <a:spcPts val="439"/>
              </a:spcBef>
            </a:pPr>
            <a:r>
              <a:rPr lang="en-US" sz="2100"/>
              <a:t>API Consumer finds API</a:t>
            </a:r>
          </a:p>
          <a:p>
            <a:pPr>
              <a:spcBef>
                <a:spcPts val="439"/>
              </a:spcBef>
            </a:pPr>
            <a:r>
              <a:rPr lang="en-US" sz="2100"/>
              <a:t>API Consumer subscribes to API and obtains a key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[Optional an approval process is started]</a:t>
            </a:r>
          </a:p>
          <a:p>
            <a:pPr>
              <a:spcBef>
                <a:spcPts val="439"/>
              </a:spcBef>
            </a:pPr>
            <a:r>
              <a:rPr lang="en-US" sz="2100"/>
              <a:t>OAuth2-based Key issued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[Optionally issue both production and sandbox keys]</a:t>
            </a:r>
          </a:p>
          <a:p>
            <a:pPr>
              <a:spcBef>
                <a:spcPts val="439"/>
              </a:spcBef>
            </a:pPr>
            <a:r>
              <a:rPr lang="en-US" sz="2100"/>
              <a:t>API Consumer application makes a call</a:t>
            </a:r>
          </a:p>
          <a:p>
            <a:pPr>
              <a:spcBef>
                <a:spcPts val="439"/>
              </a:spcBef>
            </a:pPr>
            <a:r>
              <a:rPr lang="en-US" sz="2100"/>
              <a:t>API Key is validated</a:t>
            </a:r>
          </a:p>
          <a:p>
            <a:pPr>
              <a:spcBef>
                <a:spcPts val="439"/>
              </a:spcBef>
            </a:pPr>
            <a:r>
              <a:rPr lang="en-US" sz="2100"/>
              <a:t>API Key metadata is used to identify: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Throttling / Rate limiting policy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Sandbox / Production endpoint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Event is metered/monitored against the API, Key, IP address, etc</a:t>
            </a:r>
          </a:p>
        </p:txBody>
      </p:sp>
    </p:spTree>
    <p:extLst>
      <p:ext uri="{BB962C8B-B14F-4D97-AF65-F5344CB8AC3E}">
        <p14:creationId xmlns:p14="http://schemas.microsoft.com/office/powerpoint/2010/main" val="1538908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Using the API key to enable context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6" y="2268141"/>
            <a:ext cx="8680772" cy="277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08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Breakup of the Corporation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8229600" cy="518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Prototyping and fast feedback</a:t>
            </a:r>
          </a:p>
          <a:p>
            <a:r>
              <a:rPr lang="en-US" sz="2000" dirty="0"/>
              <a:t>Aggregation and virtualisation</a:t>
            </a:r>
          </a:p>
          <a:p>
            <a:r>
              <a:rPr lang="en-US" sz="2000" dirty="0"/>
              <a:t>Versioning</a:t>
            </a:r>
          </a:p>
          <a:p>
            <a:r>
              <a:rPr lang="en-US" sz="2000" dirty="0"/>
              <a:t>Documentation</a:t>
            </a:r>
          </a:p>
          <a:p>
            <a:r>
              <a:rPr lang="en-US" sz="2000" dirty="0"/>
              <a:t>Key issuing and management </a:t>
            </a:r>
          </a:p>
          <a:p>
            <a:pPr lvl="1"/>
            <a:r>
              <a:rPr lang="en-US" sz="1800" dirty="0"/>
              <a:t>Transparent OAuth2 </a:t>
            </a:r>
          </a:p>
          <a:p>
            <a:r>
              <a:rPr lang="en-US" sz="2000" dirty="0"/>
              <a:t>Workflows </a:t>
            </a:r>
          </a:p>
          <a:p>
            <a:pPr lvl="1"/>
            <a:r>
              <a:rPr lang="en-US" sz="1800" dirty="0"/>
              <a:t>On-boarding, subscription, approval</a:t>
            </a:r>
          </a:p>
          <a:p>
            <a:r>
              <a:rPr lang="en-US" sz="2000" dirty="0"/>
              <a:t>Throttling and monetisation</a:t>
            </a:r>
          </a:p>
          <a:p>
            <a:r>
              <a:rPr lang="en-US" sz="2000" dirty="0"/>
              <a:t>Analytics </a:t>
            </a:r>
          </a:p>
        </p:txBody>
      </p:sp>
    </p:spTree>
    <p:extLst>
      <p:ext uri="{BB962C8B-B14F-4D97-AF65-F5344CB8AC3E}">
        <p14:creationId xmlns:p14="http://schemas.microsoft.com/office/powerpoint/2010/main" val="117411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1793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APIs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fontScale="92500" lnSpcReduction="10000"/>
          </a:bodyPr>
          <a:lstStyle/>
          <a:p>
            <a:r>
              <a:rPr lang="en-US" sz="2700" b="1"/>
              <a:t>An API</a:t>
            </a:r>
            <a:r>
              <a:rPr lang="en-US" sz="2700"/>
              <a:t> is a business capability delivered over the Internet to internal or external consumers</a:t>
            </a:r>
          </a:p>
          <a:p>
            <a:pPr marL="558086" lvl="1"/>
            <a:r>
              <a:rPr lang="en-US" sz="2200"/>
              <a:t>Network accessible function </a:t>
            </a:r>
          </a:p>
          <a:p>
            <a:pPr marL="558086" lvl="1"/>
            <a:r>
              <a:rPr lang="en-US" sz="2200"/>
              <a:t>Available using standard web protocols</a:t>
            </a:r>
          </a:p>
          <a:p>
            <a:pPr marL="558086" lvl="1"/>
            <a:r>
              <a:rPr lang="en-US" sz="2200"/>
              <a:t>With well-defined interfaces</a:t>
            </a:r>
          </a:p>
          <a:p>
            <a:pPr marL="558086" lvl="1"/>
            <a:r>
              <a:rPr lang="en-US" sz="2200"/>
              <a:t>Designed for access by third-parties</a:t>
            </a:r>
            <a:br>
              <a:rPr lang="en-US" sz="2200"/>
            </a:br>
            <a:endParaRPr lang="en-US" sz="2200"/>
          </a:p>
          <a:p>
            <a:r>
              <a:rPr lang="en-US" sz="2700" b="1"/>
              <a:t>A Managed API</a:t>
            </a:r>
            <a:r>
              <a:rPr lang="en-US" sz="2700"/>
              <a:t> is:</a:t>
            </a:r>
          </a:p>
          <a:p>
            <a:pPr marL="558086" lvl="1"/>
            <a:r>
              <a:rPr lang="en-US" sz="2200"/>
              <a:t>Actively advertised and subscribe-able</a:t>
            </a:r>
          </a:p>
          <a:p>
            <a:pPr marL="558086" lvl="1"/>
            <a:r>
              <a:rPr lang="en-US" sz="2200"/>
              <a:t>Available with SLAs</a:t>
            </a:r>
          </a:p>
          <a:p>
            <a:pPr marL="558086" lvl="1"/>
            <a:r>
              <a:rPr lang="en-US" sz="2200"/>
              <a:t>Secured, authenticated, authorized and protected</a:t>
            </a:r>
          </a:p>
          <a:p>
            <a:pPr marL="558086" lvl="1"/>
            <a:r>
              <a:rPr lang="en-US" sz="2200"/>
              <a:t>Monitored and monetized with analytics</a:t>
            </a:r>
          </a:p>
        </p:txBody>
      </p:sp>
    </p:spTree>
    <p:extLst>
      <p:ext uri="{BB962C8B-B14F-4D97-AF65-F5344CB8AC3E}">
        <p14:creationId xmlns:p14="http://schemas.microsoft.com/office/powerpoint/2010/main" val="400475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All the Way…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0784" y="1550378"/>
            <a:ext cx="6943599" cy="39386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059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6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statistics</a:t>
            </a:r>
            <a:br>
              <a:rPr lang="en-US" dirty="0"/>
            </a:br>
            <a:r>
              <a:rPr lang="en-US" dirty="0"/>
              <a:t>(3-5 years old)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>
                <a:cs typeface="ＭＳ Ｐゴシック" charset="0"/>
              </a:rPr>
              <a:t>Twitter : More than 15 billion calls per day 75% through APIs</a:t>
            </a:r>
          </a:p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>
                <a:cs typeface="ＭＳ Ｐゴシック" charset="0"/>
              </a:rPr>
              <a:t>Netflix : More than 1 </a:t>
            </a:r>
            <a:r>
              <a:rPr lang="en-US" sz="1600" dirty="0">
                <a:cs typeface="ＭＳ Ｐゴシック" charset="0"/>
              </a:rPr>
              <a:t>billion</a:t>
            </a:r>
            <a:r>
              <a:rPr lang="en-US" sz="1800" dirty="0">
                <a:cs typeface="ＭＳ Ｐゴシック" charset="0"/>
              </a:rPr>
              <a:t> calls per day </a:t>
            </a:r>
          </a:p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 err="1">
                <a:cs typeface="ＭＳ Ｐゴシック" charset="0"/>
              </a:rPr>
              <a:t>Facebook</a:t>
            </a:r>
            <a:r>
              <a:rPr lang="en-US" sz="1800" dirty="0">
                <a:cs typeface="ＭＳ Ｐゴシック" charset="0"/>
              </a:rPr>
              <a:t> : More than 5 billion calls per day </a:t>
            </a:r>
          </a:p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>
                <a:cs typeface="ＭＳ Ｐゴシック" charset="0"/>
              </a:rPr>
              <a:t>Amazon : More than 260 billion objects store in S3</a:t>
            </a:r>
          </a:p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>
                <a:cs typeface="ＭＳ Ｐゴシック" charset="0"/>
              </a:rPr>
              <a:t>eBay : More than 6 billion transactions per day</a:t>
            </a:r>
            <a:endParaRPr lang="en-US" sz="18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7779" y="3832084"/>
            <a:ext cx="2227292" cy="10220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484" y="4027861"/>
            <a:ext cx="2845344" cy="55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3284" y="4698692"/>
            <a:ext cx="2031360" cy="941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01766" y="3832083"/>
            <a:ext cx="2635004" cy="9241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35581" y="4918941"/>
            <a:ext cx="1367206" cy="1019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8124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8E4D1-7F9A-8843-B136-2DDB0388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956"/>
            <a:ext cx="9144000" cy="54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36" name="Google Shape;236;p26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26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59"/>
            </a:srgbClr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60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964D9-F8B5-374D-835B-91EEF2F33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956"/>
            <a:ext cx="9144000" cy="54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527</Words>
  <Application>Microsoft Macintosh PowerPoint</Application>
  <PresentationFormat>On-screen Show (4:3)</PresentationFormat>
  <Paragraphs>83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Montserrat</vt:lpstr>
      <vt:lpstr>Quicksand</vt:lpstr>
      <vt:lpstr>Source Code Pro</vt:lpstr>
      <vt:lpstr>Times New Roman</vt:lpstr>
      <vt:lpstr>Office Theme</vt:lpstr>
      <vt:lpstr>APIs and API Management</vt:lpstr>
      <vt:lpstr>The Breakup of the Corporation</vt:lpstr>
      <vt:lpstr>APIs</vt:lpstr>
      <vt:lpstr>APIs All the Way…</vt:lpstr>
      <vt:lpstr>PowerPoint Presentation</vt:lpstr>
      <vt:lpstr>Some statistics (3-5 years old)</vt:lpstr>
      <vt:lpstr>PowerPoint Presentation</vt:lpstr>
      <vt:lpstr>PowerPoint Presentation</vt:lpstr>
      <vt:lpstr>PowerPoint Presentation</vt:lpstr>
      <vt:lpstr>PowerPoint Presentation</vt:lpstr>
      <vt:lpstr>BNY Mellon $33,000,000,000,000 assets in custody</vt:lpstr>
      <vt:lpstr>“We want to blur the lines between our technology and our customers”  Jonathan Pearl,  Director and Global Head,  NEXEN Platform Management,  BNY Mellon</vt:lpstr>
      <vt:lpstr>PowerPoint Presentation</vt:lpstr>
      <vt:lpstr>PowerPoint Presentation</vt:lpstr>
      <vt:lpstr>API Opportunities</vt:lpstr>
      <vt:lpstr>Running your SOA like a Web startup</vt:lpstr>
      <vt:lpstr>API Manager Components</vt:lpstr>
      <vt:lpstr>Understanding the Flow</vt:lpstr>
      <vt:lpstr>Using the API key to enable context</vt:lpstr>
      <vt:lpstr>API Management benefits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282</cp:revision>
  <cp:lastPrinted>2012-12-18T09:27:46Z</cp:lastPrinted>
  <dcterms:created xsi:type="dcterms:W3CDTF">2012-03-07T10:41:54Z</dcterms:created>
  <dcterms:modified xsi:type="dcterms:W3CDTF">2019-11-17T20:00:15Z</dcterms:modified>
</cp:coreProperties>
</file>